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71" r:id="rId2"/>
    <p:sldId id="370" r:id="rId3"/>
    <p:sldId id="394" r:id="rId4"/>
    <p:sldId id="395" r:id="rId5"/>
    <p:sldId id="396" r:id="rId6"/>
    <p:sldId id="270" r:id="rId7"/>
    <p:sldId id="347" r:id="rId8"/>
    <p:sldId id="367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49" r:id="rId17"/>
    <p:sldId id="393" r:id="rId18"/>
    <p:sldId id="365" r:id="rId19"/>
    <p:sldId id="356" r:id="rId20"/>
    <p:sldId id="373" r:id="rId2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5A5A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387" autoAdjust="0"/>
  </p:normalViewPr>
  <p:slideViewPr>
    <p:cSldViewPr snapToGrid="0">
      <p:cViewPr varScale="1">
        <p:scale>
          <a:sx n="58" d="100"/>
          <a:sy n="58" d="100"/>
        </p:scale>
        <p:origin x="120" y="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3B7E-F356-4973-84B6-1B2DF6CBB415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2F9A1-B8C3-4126-BBDE-0070D438ED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1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products in </a:t>
            </a:r>
            <a:r>
              <a:rPr lang="en-AU" dirty="0"/>
              <a:t>the reaction and write them </a:t>
            </a:r>
            <a:r>
              <a:rPr lang="en-AU" dirty="0" smtClean="0"/>
              <a:t>after the arrow, </a:t>
            </a:r>
            <a:r>
              <a:rPr lang="en-AU" dirty="0"/>
              <a:t>with plus signs between each </a:t>
            </a:r>
            <a:r>
              <a:rPr lang="en-AU" dirty="0" smtClean="0"/>
              <a:t>one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Water and sodium chloride are produced when hydrochloric acid reacts with sodium hydroxide.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219258" y="5009805"/>
            <a:ext cx="58128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 smtClean="0"/>
          </a:p>
          <a:p>
            <a:r>
              <a:rPr lang="en-AU" sz="2800" dirty="0" smtClean="0"/>
              <a:t>Hydrochloric acid  +  sodium hydroxide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690532" y="5009804"/>
            <a:ext cx="3766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 smtClean="0"/>
          </a:p>
          <a:p>
            <a:r>
              <a:rPr lang="en-AU" sz="2800" dirty="0" smtClean="0"/>
              <a:t>Water + sodium chloride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093438" y="5440691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8464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09724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are strong acids different to weak</a:t>
                      </a:r>
                      <a:r>
                        <a:rPr lang="en-AU" baseline="0" dirty="0" smtClean="0"/>
                        <a:t> acids?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65486"/>
              </p:ext>
            </p:extLst>
          </p:nvPr>
        </p:nvGraphicFramePr>
        <p:xfrm>
          <a:off x="9514800" y="120337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vinegar a strong or a weak acid?  Explain your</a:t>
                      </a:r>
                      <a:r>
                        <a:rPr lang="en-AU" baseline="0" dirty="0" smtClean="0"/>
                        <a:t>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332422" cy="504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Acids</a:t>
            </a:r>
          </a:p>
          <a:p>
            <a:r>
              <a:rPr lang="en-AU" dirty="0" smtClean="0"/>
              <a:t>Acids can be strong or weak.</a:t>
            </a:r>
          </a:p>
          <a:p>
            <a:r>
              <a:rPr lang="en-AU" dirty="0" smtClean="0"/>
              <a:t>Strong acids are corrosive and can burn through objects.</a:t>
            </a:r>
          </a:p>
          <a:p>
            <a:r>
              <a:rPr lang="en-AU" dirty="0" smtClean="0"/>
              <a:t>Some strong acids are hydrochloric acid (</a:t>
            </a:r>
            <a:r>
              <a:rPr lang="en-AU" dirty="0" err="1" smtClean="0"/>
              <a:t>HCl</a:t>
            </a:r>
            <a:r>
              <a:rPr lang="en-AU" dirty="0" smtClean="0"/>
              <a:t>) in your stomach and nitric acid (HNO</a:t>
            </a:r>
            <a:r>
              <a:rPr lang="en-AU" baseline="-25000" dirty="0" smtClean="0"/>
              <a:t>3</a:t>
            </a:r>
            <a:r>
              <a:rPr lang="en-AU" dirty="0" smtClean="0"/>
              <a:t>) used make fertilisers.</a:t>
            </a:r>
          </a:p>
          <a:p>
            <a:endParaRPr lang="en-AU" dirty="0" smtClean="0"/>
          </a:p>
          <a:p>
            <a:r>
              <a:rPr lang="en-AU" dirty="0" smtClean="0"/>
              <a:t>Weak acids are usually safer and often found in food.</a:t>
            </a:r>
          </a:p>
          <a:p>
            <a:r>
              <a:rPr lang="en-AU" dirty="0" smtClean="0"/>
              <a:t>Some weak acids are citric acid in citrus fruit and lactic acid found in dairy products.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1576" b="22020"/>
          <a:stretch/>
        </p:blipFill>
        <p:spPr>
          <a:xfrm>
            <a:off x="5328699" y="4975951"/>
            <a:ext cx="2631860" cy="14844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76" y="68400"/>
            <a:ext cx="2101846" cy="1588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039" y="4505739"/>
            <a:ext cx="3164313" cy="20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4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787614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are bases</a:t>
                      </a:r>
                      <a:r>
                        <a:rPr lang="en-AU" baseline="0" dirty="0" smtClean="0"/>
                        <a:t> similar to acids?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282474"/>
              </p:ext>
            </p:extLst>
          </p:nvPr>
        </p:nvGraphicFramePr>
        <p:xfrm>
          <a:off x="9514800" y="1203375"/>
          <a:ext cx="2605964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</a:t>
                      </a:r>
                      <a:r>
                        <a:rPr lang="en-AU" baseline="0" dirty="0" smtClean="0"/>
                        <a:t> are two common foods that might contain bases?  Why did you choose those foods?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9332422" cy="4485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Bases</a:t>
            </a:r>
          </a:p>
          <a:p>
            <a:r>
              <a:rPr lang="en-AU" dirty="0" smtClean="0"/>
              <a:t>Bases are a group of chemical compounds, which have similar properties.</a:t>
            </a:r>
          </a:p>
          <a:p>
            <a:r>
              <a:rPr lang="en-AU" dirty="0" smtClean="0"/>
              <a:t>The common properties of bases are:</a:t>
            </a:r>
          </a:p>
          <a:p>
            <a:pPr lvl="1"/>
            <a:r>
              <a:rPr lang="en-AU" dirty="0" smtClean="0"/>
              <a:t>They have a bitter taste</a:t>
            </a:r>
          </a:p>
          <a:p>
            <a:pPr lvl="1"/>
            <a:r>
              <a:rPr lang="en-AU" dirty="0" smtClean="0"/>
              <a:t>They feel slippery or soapy to touch</a:t>
            </a:r>
          </a:p>
          <a:p>
            <a:pPr lvl="1"/>
            <a:r>
              <a:rPr lang="en-AU" dirty="0" smtClean="0"/>
              <a:t>They are corrosive (eat away at other substances)</a:t>
            </a:r>
          </a:p>
          <a:p>
            <a:r>
              <a:rPr lang="en-AU" dirty="0" smtClean="0"/>
              <a:t>Many bases contain hydroxide (OH) or carbonate (CO</a:t>
            </a:r>
            <a:r>
              <a:rPr lang="en-AU" baseline="-25000" dirty="0" smtClean="0"/>
              <a:t>3</a:t>
            </a:r>
            <a:r>
              <a:rPr lang="en-AU" dirty="0" smtClean="0"/>
              <a:t>) in their chemical structure.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356" y="4161932"/>
            <a:ext cx="3139915" cy="23817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16" y="4161932"/>
            <a:ext cx="3569415" cy="23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7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25" y="0"/>
            <a:ext cx="1974957" cy="2637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62730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are strong bases</a:t>
                      </a:r>
                      <a:r>
                        <a:rPr lang="en-AU" baseline="0" dirty="0" smtClean="0"/>
                        <a:t> used?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563123"/>
              </p:ext>
            </p:extLst>
          </p:nvPr>
        </p:nvGraphicFramePr>
        <p:xfrm>
          <a:off x="9514800" y="1203375"/>
          <a:ext cx="2605964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Calcium carbonate is another form of</a:t>
                      </a:r>
                      <a:r>
                        <a:rPr lang="en-AU" baseline="0" dirty="0" smtClean="0"/>
                        <a:t> antacid.  Is it </a:t>
                      </a:r>
                      <a:r>
                        <a:rPr lang="en-AU" dirty="0" smtClean="0"/>
                        <a:t>a strong or a weak base?  Explain your</a:t>
                      </a:r>
                      <a:r>
                        <a:rPr lang="en-AU" baseline="0" dirty="0" smtClean="0"/>
                        <a:t>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9514800" cy="5610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Bases</a:t>
            </a:r>
          </a:p>
          <a:p>
            <a:r>
              <a:rPr lang="en-AU" dirty="0" smtClean="0"/>
              <a:t>Bases can be strong or weak.</a:t>
            </a:r>
          </a:p>
          <a:p>
            <a:r>
              <a:rPr lang="en-AU" dirty="0" smtClean="0"/>
              <a:t>Strong bases are corrosive and can burn 		            through objects.</a:t>
            </a:r>
          </a:p>
          <a:p>
            <a:r>
              <a:rPr lang="en-AU" dirty="0" smtClean="0"/>
              <a:t>Some strong bases are sodium hydroxide (</a:t>
            </a:r>
            <a:r>
              <a:rPr lang="en-AU" dirty="0" err="1" smtClean="0"/>
              <a:t>NaOH</a:t>
            </a:r>
            <a:r>
              <a:rPr lang="en-AU" dirty="0" smtClean="0"/>
              <a:t>) found in drain cleaner and calcium hydroxide (</a:t>
            </a:r>
            <a:r>
              <a:rPr lang="en-AU" dirty="0" smtClean="0"/>
              <a:t>Ca(OH)</a:t>
            </a:r>
            <a:r>
              <a:rPr lang="en-AU" baseline="-25000" dirty="0" smtClean="0"/>
              <a:t>2</a:t>
            </a:r>
            <a:r>
              <a:rPr lang="en-AU" dirty="0" smtClean="0"/>
              <a:t>) </a:t>
            </a:r>
            <a:r>
              <a:rPr lang="en-AU" dirty="0" smtClean="0"/>
              <a:t>used in concrete.</a:t>
            </a:r>
          </a:p>
          <a:p>
            <a:endParaRPr lang="en-AU" dirty="0" smtClean="0"/>
          </a:p>
          <a:p>
            <a:r>
              <a:rPr lang="en-AU" dirty="0" smtClean="0"/>
              <a:t>Weak bases are safer and often found in food or used as cleaning products.</a:t>
            </a:r>
          </a:p>
          <a:p>
            <a:r>
              <a:rPr lang="en-AU" dirty="0" smtClean="0"/>
              <a:t>Some weak bases </a:t>
            </a:r>
            <a:r>
              <a:rPr lang="en-AU" dirty="0" smtClean="0"/>
              <a:t>are </a:t>
            </a:r>
            <a:r>
              <a:rPr lang="en-AU" dirty="0" smtClean="0"/>
              <a:t>used as antacids and sodium carbonate (Na</a:t>
            </a:r>
            <a:r>
              <a:rPr lang="en-AU" baseline="-25000" dirty="0" smtClean="0"/>
              <a:t>2</a:t>
            </a:r>
            <a:r>
              <a:rPr lang="en-AU" dirty="0" smtClean="0"/>
              <a:t>CO</a:t>
            </a:r>
            <a:r>
              <a:rPr lang="en-AU" baseline="-25000" dirty="0" smtClean="0"/>
              <a:t>3</a:t>
            </a:r>
            <a:r>
              <a:rPr lang="en-AU" dirty="0" smtClean="0"/>
              <a:t>) in washing powders.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849" r="22848"/>
          <a:stretch/>
        </p:blipFill>
        <p:spPr>
          <a:xfrm>
            <a:off x="9677644" y="3161310"/>
            <a:ext cx="1959172" cy="36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431003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an indicator?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431084"/>
              </p:ext>
            </p:extLst>
          </p:nvPr>
        </p:nvGraphicFramePr>
        <p:xfrm>
          <a:off x="9514800" y="1203375"/>
          <a:ext cx="2605964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the image</a:t>
                      </a:r>
                      <a:r>
                        <a:rPr lang="en-AU" baseline="0" dirty="0" smtClean="0"/>
                        <a:t> below, which beaker contains the base and which contains the acid?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410007" cy="4385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Identifying Acids and Bases Using Indicators</a:t>
            </a:r>
          </a:p>
          <a:p>
            <a:r>
              <a:rPr lang="en-AU" dirty="0" smtClean="0"/>
              <a:t>Indicator are chemicals that change colour				 in the presence of acids and bases.</a:t>
            </a:r>
          </a:p>
          <a:p>
            <a:r>
              <a:rPr lang="en-AU" dirty="0" smtClean="0"/>
              <a:t>A common indicator is litmus paper,					 which turns red in acids and blue in bases.</a:t>
            </a:r>
          </a:p>
          <a:p>
            <a:r>
              <a:rPr lang="en-AU" dirty="0" smtClean="0"/>
              <a:t>Many plant materials make good indicators.			 The colour of hydrangeas depends on how acidic or basic the soil is.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631" t="24489" r="22371" b="24866"/>
          <a:stretch/>
        </p:blipFill>
        <p:spPr>
          <a:xfrm>
            <a:off x="8129825" y="3958566"/>
            <a:ext cx="3928593" cy="2745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130"/>
          <a:stretch/>
        </p:blipFill>
        <p:spPr>
          <a:xfrm>
            <a:off x="6664035" y="961505"/>
            <a:ext cx="2652895" cy="2158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698" y="4020224"/>
            <a:ext cx="3249677" cy="216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19655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can we compare how acidic or basic substances are?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611989"/>
              </p:ext>
            </p:extLst>
          </p:nvPr>
        </p:nvGraphicFramePr>
        <p:xfrm>
          <a:off x="9514800" y="149155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is more acidic, a lemon or a</a:t>
                      </a:r>
                      <a:r>
                        <a:rPr lang="en-AU" baseline="0" dirty="0" smtClean="0"/>
                        <a:t> banana?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9514800" cy="5610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pH Scale and Universal Indicator</a:t>
            </a:r>
          </a:p>
          <a:p>
            <a:r>
              <a:rPr lang="en-AU" dirty="0" smtClean="0"/>
              <a:t>The pH scale is used to compare how acidic or basic different substances are.</a:t>
            </a:r>
          </a:p>
          <a:p>
            <a:r>
              <a:rPr lang="en-AU" dirty="0" smtClean="0"/>
              <a:t>If a substance is neutral, it has a pH of 7, for example pure water.</a:t>
            </a:r>
          </a:p>
          <a:p>
            <a:endParaRPr lang="en-AU" dirty="0" smtClean="0"/>
          </a:p>
          <a:p>
            <a:r>
              <a:rPr lang="en-AU" dirty="0" smtClean="0"/>
              <a:t>Acidic substances have a pH of less than 7.</a:t>
            </a:r>
          </a:p>
          <a:p>
            <a:r>
              <a:rPr lang="en-AU" dirty="0" smtClean="0"/>
              <a:t>A stronger acid has a lower </a:t>
            </a:r>
            <a:r>
              <a:rPr lang="en-AU" dirty="0" err="1" smtClean="0"/>
              <a:t>pH.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Basic substances have a pH of more than 7.</a:t>
            </a:r>
          </a:p>
          <a:p>
            <a:r>
              <a:rPr lang="en-AU" dirty="0" smtClean="0"/>
              <a:t>A stronger base has a higher </a:t>
            </a:r>
            <a:r>
              <a:rPr lang="en-AU" dirty="0" err="1" smtClean="0"/>
              <a:t>pH.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18" y="3069361"/>
            <a:ext cx="5605082" cy="374429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18436"/>
              </p:ext>
            </p:extLst>
          </p:nvPr>
        </p:nvGraphicFramePr>
        <p:xfrm>
          <a:off x="6586918" y="68400"/>
          <a:ext cx="2721373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21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baking soda</a:t>
                      </a:r>
                      <a:r>
                        <a:rPr lang="en-AU" baseline="0" dirty="0" smtClean="0"/>
                        <a:t> an acid or a base?  How do you know?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6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143692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universal indicator and</a:t>
                      </a:r>
                      <a:r>
                        <a:rPr lang="en-AU" baseline="0" dirty="0" smtClean="0"/>
                        <a:t> what does it show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647146"/>
              </p:ext>
            </p:extLst>
          </p:nvPr>
        </p:nvGraphicFramePr>
        <p:xfrm>
          <a:off x="9514800" y="149155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colour would</a:t>
                      </a:r>
                      <a:r>
                        <a:rPr lang="en-AU" baseline="0" dirty="0" smtClean="0"/>
                        <a:t> a strong base show?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9514800" cy="5610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pH Scale and Universal Indicator</a:t>
            </a:r>
          </a:p>
          <a:p>
            <a:r>
              <a:rPr lang="en-AU" dirty="0" smtClean="0"/>
              <a:t>Universal indicator is a mixture of indicators and can be used in solution or paper form. </a:t>
            </a:r>
          </a:p>
          <a:p>
            <a:r>
              <a:rPr lang="en-AU" dirty="0" smtClean="0"/>
              <a:t>It gives a more accurate indication of how acidic or basic a substance is.</a:t>
            </a:r>
          </a:p>
          <a:p>
            <a:r>
              <a:rPr lang="en-AU" dirty="0" smtClean="0"/>
              <a:t>Universal indicator changes 					    colour depending on the pH 					          of the substance and is 					        compared to a colour chart.</a:t>
            </a: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7" b="33446"/>
          <a:stretch/>
        </p:blipFill>
        <p:spPr bwMode="auto">
          <a:xfrm>
            <a:off x="4577541" y="2497390"/>
            <a:ext cx="7990340" cy="35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3"/>
            <a:ext cx="11338559" cy="1558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Comparing Acids and Bases</a:t>
            </a:r>
            <a:endParaRPr lang="en-AU" b="1" dirty="0"/>
          </a:p>
          <a:p>
            <a:pPr marL="0" indent="0">
              <a:buNone/>
            </a:pPr>
            <a:r>
              <a:rPr lang="en-AU" dirty="0" smtClean="0"/>
              <a:t>Collect a worksheet and fill out the sheet using the information below.</a:t>
            </a:r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3333402" y="1712088"/>
            <a:ext cx="4671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i="1" dirty="0" smtClean="0"/>
              <a:t>Properties of Acids and Bases</a:t>
            </a:r>
            <a:endParaRPr lang="en-AU" sz="2800" i="1" dirty="0">
              <a:solidFill>
                <a:srgbClr val="7030A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388526" y="2443941"/>
            <a:ext cx="3762895" cy="3762895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4840779" y="2443940"/>
            <a:ext cx="3762895" cy="3762895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3785062" y="2809702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Acids</a:t>
            </a:r>
            <a:endParaRPr lang="en-AU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382285" y="280970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Bases</a:t>
            </a:r>
            <a:endParaRPr lang="en-AU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24153" y="4033596"/>
            <a:ext cx="136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Corrosive</a:t>
            </a:r>
            <a:endParaRPr lang="en-A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955843" y="3406296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Sour</a:t>
            </a:r>
            <a:endParaRPr lang="en-AU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575457" y="3406296"/>
            <a:ext cx="88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Bitter</a:t>
            </a:r>
            <a:endParaRPr lang="en-A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47236" y="4033596"/>
            <a:ext cx="208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Cause prickling sensation </a:t>
            </a:r>
            <a:endParaRPr lang="en-AU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689914" y="4033596"/>
            <a:ext cx="149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Feel soapy</a:t>
            </a:r>
            <a:endParaRPr lang="en-A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2804312" y="5120215"/>
            <a:ext cx="239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Contain hydrogen</a:t>
            </a:r>
            <a:endParaRPr lang="en-A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024982" y="4515256"/>
            <a:ext cx="2539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Contain either hydroxide (strong)    or carbonate     (weak)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7433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5" grpId="0" animBg="1"/>
      <p:bldP spid="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3"/>
            <a:ext cx="11338559" cy="1558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Comparing Acids and Bases</a:t>
            </a:r>
            <a:endParaRPr lang="en-AU" b="1" dirty="0"/>
          </a:p>
          <a:p>
            <a:pPr marL="0" indent="0">
              <a:buNone/>
            </a:pPr>
            <a:r>
              <a:rPr lang="en-AU" dirty="0" smtClean="0"/>
              <a:t>Collect a worksheet and fill out the sheet using the information below.</a:t>
            </a:r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3333402" y="1712088"/>
            <a:ext cx="4671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i="1" dirty="0" smtClean="0"/>
              <a:t>pH of Acids and Bases</a:t>
            </a:r>
            <a:endParaRPr lang="en-AU" sz="2800" i="1" dirty="0">
              <a:solidFill>
                <a:srgbClr val="7030A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60" y="2332299"/>
            <a:ext cx="6692475" cy="4470698"/>
          </a:xfrm>
          <a:prstGeom prst="rect">
            <a:avLst/>
          </a:prstGeom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7" b="45115"/>
          <a:stretch/>
        </p:blipFill>
        <p:spPr bwMode="auto">
          <a:xfrm>
            <a:off x="6950636" y="1597240"/>
            <a:ext cx="5139127" cy="170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3130" y="3090694"/>
            <a:ext cx="81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Strong acid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929171" y="3090693"/>
            <a:ext cx="81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Strong base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30515" y="3145638"/>
            <a:ext cx="81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Weak acid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097545" y="3090692"/>
            <a:ext cx="81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Weak base</a:t>
            </a:r>
          </a:p>
        </p:txBody>
      </p:sp>
    </p:spTree>
    <p:extLst>
      <p:ext uri="{BB962C8B-B14F-4D97-AF65-F5344CB8AC3E}">
        <p14:creationId xmlns:p14="http://schemas.microsoft.com/office/powerpoint/2010/main" val="351282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11077128" cy="6041872"/>
          </a:xfrm>
        </p:spPr>
        <p:txBody>
          <a:bodyPr>
            <a:normAutofit/>
          </a:bodyPr>
          <a:lstStyle/>
          <a:p>
            <a:r>
              <a:rPr lang="en-AU" dirty="0" smtClean="0"/>
              <a:t>Acids and bases have a large variety of uses in our everyday lives.</a:t>
            </a:r>
          </a:p>
          <a:p>
            <a:pPr lvl="1"/>
            <a:r>
              <a:rPr lang="en-AU" dirty="0" smtClean="0"/>
              <a:t>Acids make food taste sour and bases can be used in cooking to make cakes rise</a:t>
            </a:r>
          </a:p>
          <a:p>
            <a:pPr lvl="1"/>
            <a:r>
              <a:rPr lang="en-AU" dirty="0" smtClean="0"/>
              <a:t>Bases are often used as household cleaning products</a:t>
            </a:r>
          </a:p>
          <a:p>
            <a:pPr lvl="1"/>
            <a:r>
              <a:rPr lang="en-AU" dirty="0" smtClean="0"/>
              <a:t>Antacids are bases that are taken to relieve indigestion</a:t>
            </a:r>
          </a:p>
          <a:p>
            <a:pPr lvl="1"/>
            <a:r>
              <a:rPr lang="en-AU" dirty="0" smtClean="0"/>
              <a:t>Acids are used to manufacture many materials and substances</a:t>
            </a:r>
            <a:endParaRPr lang="en-AU" dirty="0"/>
          </a:p>
          <a:p>
            <a:endParaRPr lang="en-AU" dirty="0" smtClean="0"/>
          </a:p>
          <a:p>
            <a:r>
              <a:rPr lang="en-AU" dirty="0" smtClean="0"/>
              <a:t>The pH scale is used to make sure products like shampoo or moisturisers are not too acidic or basic for our skin.</a:t>
            </a:r>
          </a:p>
          <a:p>
            <a:r>
              <a:rPr lang="en-AU" dirty="0" smtClean="0"/>
              <a:t>It is also used to make sure the chemicals in swimming pools are at safe levels.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29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84AA0-3EDF-46EF-9788-10988AA274BE}"/>
              </a:ext>
            </a:extLst>
          </p:cNvPr>
          <p:cNvSpPr txBox="1"/>
          <p:nvPr/>
        </p:nvSpPr>
        <p:spPr>
          <a:xfrm>
            <a:off x="-1" y="584775"/>
            <a:ext cx="1219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Which of the following properties belongs to bases and which to acids?</a:t>
            </a:r>
          </a:p>
          <a:p>
            <a:r>
              <a:rPr lang="en-AU" sz="2800" i="1" dirty="0" smtClean="0"/>
              <a:t>Bitter taste      Causes prickling sensation      Sour taste      Corrosive      Feels soapy</a:t>
            </a:r>
            <a:endParaRPr lang="en-AU" sz="2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1D502-E9AB-45C2-A365-8A28B89B2767}"/>
              </a:ext>
            </a:extLst>
          </p:cNvPr>
          <p:cNvSpPr txBox="1"/>
          <p:nvPr/>
        </p:nvSpPr>
        <p:spPr>
          <a:xfrm>
            <a:off x="-2" y="3474647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5DF93-15B6-43D3-8241-2EE6ACD035B1}"/>
              </a:ext>
            </a:extLst>
          </p:cNvPr>
          <p:cNvSpPr txBox="1"/>
          <p:nvPr/>
        </p:nvSpPr>
        <p:spPr>
          <a:xfrm>
            <a:off x="-2" y="4311158"/>
            <a:ext cx="11782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On the pH scale, what range indicates a substance is:</a:t>
            </a:r>
          </a:p>
          <a:p>
            <a:r>
              <a:rPr lang="en-AU" sz="2800" dirty="0"/>
              <a:t>	</a:t>
            </a:r>
            <a:r>
              <a:rPr lang="en-AU" sz="2800" dirty="0" smtClean="0"/>
              <a:t>Basic?</a:t>
            </a:r>
          </a:p>
          <a:p>
            <a:r>
              <a:rPr lang="en-AU" sz="2800" dirty="0" smtClean="0"/>
              <a:t>	Acidic?</a:t>
            </a:r>
          </a:p>
          <a:p>
            <a:r>
              <a:rPr lang="en-AU" sz="2800" dirty="0"/>
              <a:t>	</a:t>
            </a:r>
            <a:r>
              <a:rPr lang="en-AU" sz="2800" dirty="0" smtClean="0"/>
              <a:t>Neutral?</a:t>
            </a:r>
            <a:endParaRPr lang="en-A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77C87-7700-4FD4-8B51-5E3307E9146F}"/>
              </a:ext>
            </a:extLst>
          </p:cNvPr>
          <p:cNvSpPr txBox="1"/>
          <p:nvPr/>
        </p:nvSpPr>
        <p:spPr>
          <a:xfrm>
            <a:off x="-3" y="1873680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72C39-3627-4D32-9775-81CB38CCFCAD}"/>
              </a:ext>
            </a:extLst>
          </p:cNvPr>
          <p:cNvSpPr txBox="1"/>
          <p:nvPr/>
        </p:nvSpPr>
        <p:spPr>
          <a:xfrm>
            <a:off x="-3" y="2458455"/>
            <a:ext cx="112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is an indicator?</a:t>
            </a:r>
            <a:endParaRPr lang="en-AU" sz="2800" dirty="0"/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7" b="33446"/>
          <a:stretch/>
        </p:blipFill>
        <p:spPr bwMode="auto">
          <a:xfrm>
            <a:off x="4129305" y="681532"/>
            <a:ext cx="7990340" cy="35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589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products in </a:t>
            </a:r>
            <a:r>
              <a:rPr lang="en-AU" dirty="0"/>
              <a:t>the reaction and write them </a:t>
            </a:r>
            <a:r>
              <a:rPr lang="en-AU" dirty="0" smtClean="0"/>
              <a:t>after the arrow, </a:t>
            </a:r>
            <a:r>
              <a:rPr lang="en-AU" dirty="0"/>
              <a:t>with plus signs between each </a:t>
            </a:r>
            <a:r>
              <a:rPr lang="en-AU" dirty="0" smtClean="0"/>
              <a:t>one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Nitric acid is poured over zinc metal.  It produces zinc nitrate and bubbles of hydrogen gas. 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6304" y="5030115"/>
            <a:ext cx="2589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 smtClean="0"/>
          </a:p>
          <a:p>
            <a:r>
              <a:rPr lang="en-AU" sz="2800" dirty="0" smtClean="0"/>
              <a:t>Nitric acid + Zinc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84423" y="5009804"/>
            <a:ext cx="35026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 smtClean="0"/>
          </a:p>
          <a:p>
            <a:r>
              <a:rPr lang="en-AU" sz="2800" dirty="0" smtClean="0"/>
              <a:t>Zinc nitrate+ Hydrogen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415474" y="5440691"/>
            <a:ext cx="1168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603" r="16771"/>
          <a:stretch/>
        </p:blipFill>
        <p:spPr>
          <a:xfrm>
            <a:off x="9819060" y="532976"/>
            <a:ext cx="2080414" cy="46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5"/>
            <a:ext cx="12150166" cy="6041872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AU" dirty="0" smtClean="0"/>
              <a:t>Complete the rest of the “Acids and Bases” worksheet.</a:t>
            </a:r>
          </a:p>
        </p:txBody>
      </p:sp>
    </p:spTree>
    <p:extLst>
      <p:ext uri="{BB962C8B-B14F-4D97-AF65-F5344CB8AC3E}">
        <p14:creationId xmlns:p14="http://schemas.microsoft.com/office/powerpoint/2010/main" val="5556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9880122" y="2530415"/>
            <a:ext cx="230038" cy="2737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ounded Rectangle 8"/>
          <p:cNvSpPr/>
          <p:nvPr/>
        </p:nvSpPr>
        <p:spPr>
          <a:xfrm>
            <a:off x="11257473" y="2530415"/>
            <a:ext cx="230038" cy="2737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ounded Rectangle 10"/>
          <p:cNvSpPr/>
          <p:nvPr/>
        </p:nvSpPr>
        <p:spPr>
          <a:xfrm>
            <a:off x="11643215" y="2530414"/>
            <a:ext cx="230038" cy="2737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8232048" y="2294200"/>
            <a:ext cx="388657" cy="50998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9245094" y="2256806"/>
            <a:ext cx="388657" cy="50998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10560926" y="2266697"/>
            <a:ext cx="388657" cy="50998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ounded Rectangle 9"/>
          <p:cNvSpPr/>
          <p:nvPr/>
        </p:nvSpPr>
        <p:spPr>
          <a:xfrm>
            <a:off x="1910686" y="3884568"/>
            <a:ext cx="362921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7258050" cy="5290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</a:p>
          <a:p>
            <a:r>
              <a:rPr lang="en-AU" dirty="0" smtClean="0"/>
              <a:t>To balance an equation a number is written before a chemical formula.</a:t>
            </a:r>
          </a:p>
          <a:p>
            <a:r>
              <a:rPr lang="en-AU" dirty="0" smtClean="0"/>
              <a:t>This is called a coefficient.</a:t>
            </a:r>
          </a:p>
          <a:p>
            <a:r>
              <a:rPr lang="en-AU" dirty="0" smtClean="0"/>
              <a:t>The coefficient shows how much of each substance is needed.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		</a:t>
            </a:r>
            <a:r>
              <a:rPr lang="en-AU" b="1" dirty="0" smtClean="0"/>
              <a:t> 2 </a:t>
            </a:r>
            <a:r>
              <a:rPr lang="en-AU" dirty="0" err="1" smtClean="0"/>
              <a:t>HCl</a:t>
            </a:r>
            <a:r>
              <a:rPr lang="en-AU" dirty="0" smtClean="0"/>
              <a:t> </a:t>
            </a:r>
            <a:r>
              <a:rPr lang="en-AU" dirty="0"/>
              <a:t>+ Mg </a:t>
            </a:r>
            <a:r>
              <a:rPr lang="en-AU" dirty="0">
                <a:sym typeface="Wingdings" panose="05000000000000000000" pitchFamily="2" charset="2"/>
              </a:rPr>
              <a:t> MgCl</a:t>
            </a:r>
            <a:r>
              <a:rPr lang="en-AU" baseline="-25000" dirty="0">
                <a:sym typeface="Wingdings" panose="05000000000000000000" pitchFamily="2" charset="2"/>
              </a:rPr>
              <a:t>2</a:t>
            </a:r>
            <a:r>
              <a:rPr lang="en-AU" dirty="0">
                <a:sym typeface="Wingdings" panose="05000000000000000000" pitchFamily="2" charset="2"/>
              </a:rPr>
              <a:t> + H</a:t>
            </a:r>
            <a:r>
              <a:rPr lang="en-AU" baseline="-25000" dirty="0">
                <a:sym typeface="Wingdings" panose="05000000000000000000" pitchFamily="2" charset="2"/>
              </a:rPr>
              <a:t>2 </a:t>
            </a:r>
            <a:endParaRPr lang="en-AU" dirty="0" smtClean="0"/>
          </a:p>
          <a:p>
            <a:r>
              <a:rPr lang="en-AU" dirty="0" smtClean="0"/>
              <a:t>The coefficient in front </a:t>
            </a:r>
            <a:r>
              <a:rPr lang="en-AU" dirty="0"/>
              <a:t>of </a:t>
            </a:r>
            <a:r>
              <a:rPr lang="en-AU" dirty="0" err="1" smtClean="0"/>
              <a:t>HCl</a:t>
            </a:r>
            <a:r>
              <a:rPr lang="en-AU" dirty="0" smtClean="0"/>
              <a:t> means there are 2 </a:t>
            </a:r>
            <a:r>
              <a:rPr lang="en-AU" dirty="0" err="1" smtClean="0"/>
              <a:t>HCl</a:t>
            </a:r>
            <a:r>
              <a:rPr lang="en-AU" dirty="0" smtClean="0"/>
              <a:t> molecules for each magnesium atom.</a:t>
            </a:r>
          </a:p>
        </p:txBody>
      </p:sp>
      <p:sp>
        <p:nvSpPr>
          <p:cNvPr id="2" name="Rectangle 1"/>
          <p:cNvSpPr/>
          <p:nvPr/>
        </p:nvSpPr>
        <p:spPr>
          <a:xfrm>
            <a:off x="8232048" y="2219413"/>
            <a:ext cx="3740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 smtClean="0">
                <a:sym typeface="Wingdings" panose="05000000000000000000" pitchFamily="2" charset="2"/>
              </a:rPr>
              <a:t>4 Al + 3 O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r>
              <a:rPr lang="en-AU" sz="3200" b="1" dirty="0" smtClean="0">
                <a:sym typeface="Wingdings" panose="05000000000000000000" pitchFamily="2" charset="2"/>
              </a:rPr>
              <a:t>  2 Al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r>
              <a:rPr lang="en-AU" sz="3200" b="1" dirty="0" smtClean="0">
                <a:sym typeface="Wingdings" panose="05000000000000000000" pitchFamily="2" charset="2"/>
              </a:rPr>
              <a:t>O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3</a:t>
            </a:r>
            <a:endParaRPr lang="en-AU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22195"/>
              </p:ext>
            </p:extLst>
          </p:nvPr>
        </p:nvGraphicFramePr>
        <p:xfrm>
          <a:off x="8355330" y="205888"/>
          <a:ext cx="3616844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16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Rewrite the equation at the bottom</a:t>
                      </a:r>
                      <a:r>
                        <a:rPr lang="en-AU" baseline="0" dirty="0" smtClean="0"/>
                        <a:t> of the slide. Put a circle around each of the coefficients and a box around each of the subscripts.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53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0" grpId="0" animBg="1"/>
      <p:bldP spid="6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3" name="Rounded Rectangle 22"/>
          <p:cNvSpPr/>
          <p:nvPr/>
        </p:nvSpPr>
        <p:spPr>
          <a:xfrm>
            <a:off x="2925870" y="5286842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Continue until 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702305" y="3727574"/>
            <a:ext cx="44289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Oxygen + Hydrogen </a:t>
            </a:r>
            <a:r>
              <a:rPr lang="en-AU" sz="2800" dirty="0" smtClean="0">
                <a:sym typeface="Wingdings" panose="05000000000000000000" pitchFamily="2" charset="2"/>
              </a:rPr>
              <a:t> Water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 	 O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+    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    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O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25870" y="4803848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951986" y="482494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O</a:t>
            </a:r>
            <a:r>
              <a:rPr lang="en-AU" sz="2800" dirty="0" smtClean="0">
                <a:sym typeface="Wingdings" panose="05000000000000000000" pitchFamily="2" charset="2"/>
              </a:rPr>
              <a:t> = 2</a:t>
            </a:r>
          </a:p>
          <a:p>
            <a:r>
              <a:rPr lang="en-AU" sz="2800" dirty="0">
                <a:sym typeface="Wingdings" panose="05000000000000000000" pitchFamily="2" charset="2"/>
              </a:rPr>
              <a:t>H</a:t>
            </a:r>
            <a:r>
              <a:rPr lang="en-AU" sz="2800" dirty="0" smtClean="0">
                <a:sym typeface="Wingdings" panose="05000000000000000000" pitchFamily="2" charset="2"/>
              </a:rPr>
              <a:t> = 2</a:t>
            </a:r>
            <a:endParaRPr lang="en-AU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4855600" y="5286842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855601" y="4809788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855601" y="4823883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O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H</a:t>
            </a:r>
            <a:r>
              <a:rPr lang="en-AU" sz="2800" dirty="0" smtClean="0">
                <a:sym typeface="Wingdings" panose="05000000000000000000" pitchFamily="2" charset="2"/>
              </a:rPr>
              <a:t> = </a:t>
            </a:r>
            <a:r>
              <a:rPr lang="en-AU" sz="2800" dirty="0">
                <a:sym typeface="Wingdings" panose="05000000000000000000" pitchFamily="2" charset="2"/>
              </a:rPr>
              <a:t>2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71897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486399" y="538592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484254" y="492781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62071" y="52479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20846" y="479058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2</a:t>
            </a:r>
            <a:endParaRPr lang="en-A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3532273" y="41545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81050" y="5371831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38590" y="52637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28" y="3838923"/>
            <a:ext cx="3461329" cy="259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3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5" grpId="0"/>
      <p:bldP spid="5" grpId="0" animBg="1"/>
      <p:bldP spid="5" grpId="1" animBg="1"/>
      <p:bldP spid="12" grpId="0"/>
      <p:bldP spid="24" grpId="0" animBg="1"/>
      <p:bldP spid="24" grpId="1" animBg="1"/>
      <p:bldP spid="19" grpId="0" animBg="1"/>
      <p:bldP spid="19" grpId="1" animBg="1"/>
      <p:bldP spid="14" grpId="0"/>
      <p:bldP spid="7" grpId="0"/>
      <p:bldP spid="21" grpId="0"/>
      <p:bldP spid="22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3" name="Rounded Rectangle 22"/>
          <p:cNvSpPr/>
          <p:nvPr/>
        </p:nvSpPr>
        <p:spPr>
          <a:xfrm>
            <a:off x="2393607" y="4814156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Continue until 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170041" y="3727574"/>
            <a:ext cx="67249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Aluminium + Chlorine </a:t>
            </a:r>
            <a:r>
              <a:rPr lang="en-AU" sz="2800" dirty="0" smtClean="0">
                <a:sym typeface="Wingdings" panose="05000000000000000000" pitchFamily="2" charset="2"/>
              </a:rPr>
              <a:t> Aluminium chloride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 	</a:t>
            </a:r>
            <a:r>
              <a:rPr lang="en-AU" sz="2800" dirty="0">
                <a:sym typeface="Wingdings" panose="05000000000000000000" pitchFamily="2" charset="2"/>
              </a:rPr>
              <a:t> </a:t>
            </a:r>
            <a:r>
              <a:rPr lang="en-AU" sz="2800" dirty="0" smtClean="0">
                <a:sym typeface="Wingdings" panose="05000000000000000000" pitchFamily="2" charset="2"/>
              </a:rPr>
              <a:t>        Al   +    Cl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    AlCl</a:t>
            </a:r>
            <a:r>
              <a:rPr lang="en-AU" sz="2800" baseline="-25000" dirty="0" smtClean="0">
                <a:sym typeface="Wingdings" panose="05000000000000000000" pitchFamily="2" charset="2"/>
              </a:rPr>
              <a:t>3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379990" y="529411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419722" y="4824946"/>
            <a:ext cx="1000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Al = </a:t>
            </a:r>
            <a:r>
              <a:rPr lang="en-AU" sz="2800" dirty="0">
                <a:sym typeface="Wingdings" panose="05000000000000000000" pitchFamily="2" charset="2"/>
              </a:rPr>
              <a:t>1</a:t>
            </a:r>
            <a:endParaRPr lang="en-AU" sz="2800" dirty="0" smtClean="0">
              <a:sym typeface="Wingdings" panose="05000000000000000000" pitchFamily="2" charset="2"/>
            </a:endParaRPr>
          </a:p>
          <a:p>
            <a:r>
              <a:rPr lang="en-AU" sz="2800" dirty="0" smtClean="0">
                <a:sym typeface="Wingdings" panose="05000000000000000000" pitchFamily="2" charset="2"/>
              </a:rPr>
              <a:t>Cl =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323337" y="4814156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309721" y="530005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323337" y="4823883"/>
            <a:ext cx="1000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Al = 1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Cl =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42342" y="41491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992125" y="4917900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90392" y="5346928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65307" y="48263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71746" y="52547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6</a:t>
            </a:r>
            <a:endParaRPr lang="en-A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2552611" y="41407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096206" y="5362842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1938" y="52581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64086" y="414809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3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125457" y="4938766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41189" y="48340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8725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5" grpId="0"/>
      <p:bldP spid="5" grpId="0" animBg="1"/>
      <p:bldP spid="5" grpId="1" animBg="1"/>
      <p:bldP spid="12" grpId="0"/>
      <p:bldP spid="24" grpId="0" animBg="1"/>
      <p:bldP spid="24" grpId="1" animBg="1"/>
      <p:bldP spid="19" grpId="0" animBg="1"/>
      <p:bldP spid="19" grpId="1" animBg="1"/>
      <p:bldP spid="14" grpId="0"/>
      <p:bldP spid="7" grpId="0"/>
      <p:bldP spid="21" grpId="0"/>
      <p:bldP spid="22" grpId="0"/>
      <p:bldP spid="25" grpId="0"/>
      <p:bldP spid="27" grpId="0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Acids and Bases</a:t>
            </a:r>
            <a:br>
              <a:rPr lang="en-AU" dirty="0" smtClean="0"/>
            </a:br>
            <a:r>
              <a:rPr lang="en-AU" sz="2800" dirty="0" smtClean="0"/>
              <a:t>Year </a:t>
            </a:r>
            <a:r>
              <a:rPr lang="en-AU" sz="2800" dirty="0"/>
              <a:t>9</a:t>
            </a:r>
            <a:r>
              <a:rPr lang="en-AU" sz="2800" dirty="0" smtClean="0"/>
              <a:t> </a:t>
            </a:r>
            <a:r>
              <a:rPr lang="en-AU" sz="2800" dirty="0"/>
              <a:t>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899329"/>
              </p:ext>
            </p:extLst>
          </p:nvPr>
        </p:nvGraphicFramePr>
        <p:xfrm>
          <a:off x="9514481" y="69246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</a:t>
                      </a:r>
                      <a:r>
                        <a:rPr lang="en-AU" dirty="0" smtClean="0"/>
                        <a:t>are the two</a:t>
                      </a:r>
                      <a:r>
                        <a:rPr lang="en-AU" baseline="0" dirty="0" smtClean="0"/>
                        <a:t> types of chemicals we are learning about</a:t>
                      </a:r>
                      <a:r>
                        <a:rPr lang="en-AU" dirty="0" smtClean="0"/>
                        <a:t>?</a:t>
                      </a:r>
                      <a:endParaRPr lang="en-AU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" y="572166"/>
            <a:ext cx="9434036" cy="1620000"/>
          </a:xfrm>
        </p:spPr>
        <p:txBody>
          <a:bodyPr>
            <a:normAutofit/>
          </a:bodyPr>
          <a:lstStyle/>
          <a:p>
            <a:r>
              <a:rPr lang="en-AU" dirty="0" smtClean="0"/>
              <a:t>Identify properties of acids and bases.</a:t>
            </a:r>
          </a:p>
          <a:p>
            <a:r>
              <a:rPr lang="en-AU" dirty="0" smtClean="0"/>
              <a:t>Describe uses of common acids and bases.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0" y="2980883"/>
            <a:ext cx="88371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The chemical formula for some acids is shown below.</a:t>
            </a:r>
          </a:p>
          <a:p>
            <a:r>
              <a:rPr lang="en-AU" sz="2800" dirty="0" smtClean="0"/>
              <a:t>	Hydrochloric acid		</a:t>
            </a:r>
            <a:r>
              <a:rPr lang="en-AU" sz="2800" dirty="0" err="1" smtClean="0"/>
              <a:t>HCl</a:t>
            </a:r>
            <a:endParaRPr lang="en-AU" sz="2800" dirty="0" smtClean="0"/>
          </a:p>
          <a:p>
            <a:r>
              <a:rPr lang="en-AU" sz="2800" dirty="0" smtClean="0"/>
              <a:t>	Sulfuric acid			H</a:t>
            </a:r>
            <a:r>
              <a:rPr lang="en-AU" sz="2800" baseline="-25000" dirty="0" smtClean="0"/>
              <a:t>2</a:t>
            </a:r>
            <a:r>
              <a:rPr lang="en-AU" sz="2800" dirty="0" smtClean="0"/>
              <a:t>SO</a:t>
            </a:r>
            <a:r>
              <a:rPr lang="en-AU" sz="2800" baseline="-25000" dirty="0" smtClean="0"/>
              <a:t>4</a:t>
            </a:r>
          </a:p>
          <a:p>
            <a:r>
              <a:rPr lang="en-AU" sz="2800" dirty="0" smtClean="0"/>
              <a:t>	Nitric acid			HNO</a:t>
            </a:r>
            <a:r>
              <a:rPr lang="en-AU" sz="2800" baseline="-25000" dirty="0" smtClean="0"/>
              <a:t>3</a:t>
            </a:r>
          </a:p>
          <a:p>
            <a:endParaRPr lang="en-A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Think, pair, share:  What do the chemical formulae of these acids have in common?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32" y="2396108"/>
            <a:ext cx="3523698" cy="28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5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53827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are acids and bases grouped?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813084"/>
              </p:ext>
            </p:extLst>
          </p:nvPr>
        </p:nvGraphicFramePr>
        <p:xfrm>
          <a:off x="9514800" y="1203375"/>
          <a:ext cx="2605964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your home, where might you find</a:t>
                      </a:r>
                      <a:r>
                        <a:rPr lang="en-AU" baseline="0" dirty="0" smtClean="0"/>
                        <a:t>: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An acid?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A base?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8559835" cy="3665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Acids and Bases</a:t>
            </a:r>
          </a:p>
          <a:p>
            <a:r>
              <a:rPr lang="en-AU" dirty="0" smtClean="0"/>
              <a:t>Acids and bases are groups of chemical compounds.</a:t>
            </a:r>
          </a:p>
          <a:p>
            <a:r>
              <a:rPr lang="en-AU" dirty="0" smtClean="0"/>
              <a:t>Each group has their own chemical properties.</a:t>
            </a:r>
          </a:p>
          <a:p>
            <a:r>
              <a:rPr lang="en-AU" dirty="0" smtClean="0"/>
              <a:t>Acids and bases have different uses, for example:</a:t>
            </a:r>
          </a:p>
          <a:p>
            <a:pPr lvl="1"/>
            <a:r>
              <a:rPr lang="en-AU" sz="2600" dirty="0" smtClean="0"/>
              <a:t>Acids are often used in cooking.</a:t>
            </a:r>
          </a:p>
          <a:p>
            <a:pPr lvl="1"/>
            <a:r>
              <a:rPr lang="en-AU" sz="2600" dirty="0" smtClean="0"/>
              <a:t>Bases can be used for cleaning and manufacturing other materials.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1576" b="22020"/>
          <a:stretch/>
        </p:blipFill>
        <p:spPr>
          <a:xfrm>
            <a:off x="509848" y="4866448"/>
            <a:ext cx="2631860" cy="1484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889" r="19697"/>
          <a:stretch/>
        </p:blipFill>
        <p:spPr>
          <a:xfrm>
            <a:off x="6935376" y="3380509"/>
            <a:ext cx="2029714" cy="3304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360424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431992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</a:t>
                      </a:r>
                      <a:r>
                        <a:rPr lang="en-AU" baseline="0" dirty="0" smtClean="0"/>
                        <a:t>two common acidic foods?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43389"/>
              </p:ext>
            </p:extLst>
          </p:nvPr>
        </p:nvGraphicFramePr>
        <p:xfrm>
          <a:off x="9514800" y="1203375"/>
          <a:ext cx="2605964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Soft drinks contain carbonic acid.  What can happen to your</a:t>
                      </a:r>
                      <a:r>
                        <a:rPr lang="en-AU" baseline="0" dirty="0" smtClean="0"/>
                        <a:t> teeth if you drink too much soft drink?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332422" cy="3649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Acids</a:t>
            </a:r>
          </a:p>
          <a:p>
            <a:r>
              <a:rPr lang="en-AU" dirty="0" smtClean="0"/>
              <a:t>Acids are a group of chemical compounds, which have similar properties.</a:t>
            </a:r>
          </a:p>
          <a:p>
            <a:r>
              <a:rPr lang="en-AU" dirty="0" smtClean="0"/>
              <a:t>The common properties of acids are:</a:t>
            </a:r>
          </a:p>
          <a:p>
            <a:pPr lvl="1"/>
            <a:r>
              <a:rPr lang="en-AU" dirty="0" smtClean="0"/>
              <a:t>They have a sour taste</a:t>
            </a:r>
          </a:p>
          <a:p>
            <a:pPr lvl="1"/>
            <a:r>
              <a:rPr lang="en-AU" dirty="0" smtClean="0"/>
              <a:t>They produce a prickling or burning sensation in contact with skin</a:t>
            </a:r>
          </a:p>
          <a:p>
            <a:pPr lvl="1"/>
            <a:r>
              <a:rPr lang="en-AU" dirty="0" smtClean="0"/>
              <a:t>They are corrosive (eat away at other substances)</a:t>
            </a:r>
          </a:p>
          <a:p>
            <a:r>
              <a:rPr lang="en-AU" dirty="0" smtClean="0"/>
              <a:t>Acids contain hydrogen (H) in their chemical structure.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1576" b="22020"/>
          <a:stretch/>
        </p:blipFill>
        <p:spPr>
          <a:xfrm>
            <a:off x="509848" y="4866448"/>
            <a:ext cx="2631860" cy="14844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40" y="4332197"/>
            <a:ext cx="2813685" cy="212662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258" y="4224302"/>
            <a:ext cx="3932107" cy="23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6237</TotalTime>
  <Words>1571</Words>
  <Application>Microsoft Office PowerPoint</Application>
  <PresentationFormat>Widescreen</PresentationFormat>
  <Paragraphs>223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Acids and Bases Year 9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SMITH Karen [Harrisdale Senior High School]</cp:lastModifiedBy>
  <cp:revision>292</cp:revision>
  <cp:lastPrinted>2017-04-18T22:41:05Z</cp:lastPrinted>
  <dcterms:created xsi:type="dcterms:W3CDTF">2017-01-28T08:32:28Z</dcterms:created>
  <dcterms:modified xsi:type="dcterms:W3CDTF">2020-11-05T01:13:52Z</dcterms:modified>
</cp:coreProperties>
</file>